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  <p:sldId id="265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A00DA"/>
    <a:srgbClr val="69B1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768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5CEBCC4A-3D44-E14E-AC6E-A932544EF865}" type="datetimeFigureOut">
              <a:rPr lang="en-US" smtClean="0"/>
              <a:t>15-11-30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532FD0E-4B6A-2B4D-BEA2-C7D1AEC97C5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</p:sldLayoutIdLst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Georgia"/>
                <a:cs typeface="Georgia"/>
              </a:rPr>
              <a:t>Comparatifs</a:t>
            </a:r>
            <a:r>
              <a:rPr lang="en-US" b="1" dirty="0">
                <a:latin typeface="Georgia"/>
                <a:cs typeface="Georgia"/>
              </a:rPr>
              <a:t>/</a:t>
            </a:r>
            <a:r>
              <a:rPr lang="en-US" b="1" dirty="0" err="1" smtClean="0">
                <a:solidFill>
                  <a:srgbClr val="DA00DA"/>
                </a:solidFill>
                <a:latin typeface="Georgia"/>
                <a:cs typeface="Georgia"/>
              </a:rPr>
              <a:t>Superlatifs</a:t>
            </a:r>
            <a:endParaRPr lang="en-US" b="1" dirty="0">
              <a:solidFill>
                <a:srgbClr val="DA00DA"/>
              </a:solidFill>
              <a:latin typeface="Georgia"/>
              <a:cs typeface="Georgi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FSL8</a:t>
            </a:r>
            <a:endParaRPr lang="en-US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365321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511375" y="3019778"/>
            <a:ext cx="7845698" cy="2919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fr-CA" sz="2800" dirty="0" smtClean="0">
              <a:solidFill>
                <a:schemeClr val="bg1"/>
              </a:solidFill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 err="1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Examples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:</a:t>
            </a:r>
          </a:p>
          <a:p>
            <a:pPr lvl="2"/>
            <a:r>
              <a:rPr lang="fr-CA" sz="2800" dirty="0" smtClean="0">
                <a:solidFill>
                  <a:schemeClr val="tx1"/>
                </a:solidFill>
                <a:latin typeface="Georgia"/>
                <a:cs typeface="Georgia"/>
                <a:sym typeface="Wingdings"/>
              </a:rPr>
              <a:t>The </a:t>
            </a:r>
            <a:r>
              <a:rPr lang="fr-CA" sz="2800" dirty="0" err="1" smtClean="0">
                <a:solidFill>
                  <a:srgbClr val="0000FF"/>
                </a:solidFill>
                <a:latin typeface="Georgia"/>
                <a:cs typeface="Georgia"/>
                <a:sym typeface="Wingdings"/>
              </a:rPr>
              <a:t>bee</a:t>
            </a:r>
            <a:r>
              <a:rPr lang="fr-CA" sz="2800" dirty="0" smtClean="0">
                <a:solidFill>
                  <a:schemeClr val="tx1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chemeClr val="tx1"/>
                </a:solidFill>
                <a:latin typeface="Georgia"/>
                <a:cs typeface="Georgia"/>
                <a:sym typeface="Wingdings"/>
              </a:rPr>
              <a:t>is</a:t>
            </a:r>
            <a:r>
              <a:rPr lang="fr-CA" sz="2800" dirty="0" smtClean="0">
                <a:solidFill>
                  <a:schemeClr val="tx1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yellow</a:t>
            </a:r>
            <a:r>
              <a:rPr lang="fr-CA" sz="2800" dirty="0" smtClean="0">
                <a:solidFill>
                  <a:schemeClr val="tx1"/>
                </a:solidFill>
                <a:latin typeface="Georgia"/>
                <a:cs typeface="Georgia"/>
                <a:sym typeface="Wingdings"/>
              </a:rPr>
              <a:t> and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black</a:t>
            </a:r>
            <a:endParaRPr lang="fr-CA" sz="2800" dirty="0" smtClean="0">
              <a:solidFill>
                <a:schemeClr val="tx1"/>
              </a:solidFill>
              <a:latin typeface="Georgia"/>
              <a:cs typeface="Georgia"/>
              <a:sym typeface="Wingdings"/>
            </a:endParaRPr>
          </a:p>
          <a:p>
            <a:pPr lvl="2"/>
            <a:r>
              <a:rPr lang="fr-CA" sz="2800" dirty="0" err="1" smtClean="0">
                <a:solidFill>
                  <a:srgbClr val="0000FF"/>
                </a:solidFill>
                <a:latin typeface="Georgia"/>
                <a:cs typeface="Georgia"/>
                <a:sym typeface="Wingdings"/>
              </a:rPr>
              <a:t>Leeches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chemeClr val="tx1"/>
                </a:solidFill>
                <a:latin typeface="Georgia"/>
                <a:cs typeface="Georgia"/>
                <a:sym typeface="Wingdings"/>
              </a:rPr>
              <a:t>are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gross</a:t>
            </a:r>
            <a:endParaRPr lang="fr-CA" sz="2800" dirty="0" smtClean="0">
              <a:solidFill>
                <a:srgbClr val="000000"/>
              </a:solidFill>
              <a:latin typeface="Georgia"/>
              <a:cs typeface="Georgia"/>
              <a:sym typeface="Wingdings"/>
            </a:endParaRPr>
          </a:p>
          <a:p>
            <a:pPr lvl="2"/>
            <a:r>
              <a:rPr lang="fr-CA" sz="2800" dirty="0" err="1" smtClean="0">
                <a:solidFill>
                  <a:srgbClr val="0000FF"/>
                </a:solidFill>
                <a:latin typeface="Georgia"/>
                <a:cs typeface="Georgia"/>
                <a:sym typeface="Wingdings"/>
              </a:rPr>
              <a:t>Honey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is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sticky</a:t>
            </a:r>
            <a:endParaRPr lang="fr-CA" sz="2800" dirty="0">
              <a:solidFill>
                <a:schemeClr val="tx1"/>
              </a:solidFill>
              <a:latin typeface="Georgia"/>
              <a:cs typeface="Georgia"/>
              <a:sym typeface="Wingding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11375" y="2701723"/>
            <a:ext cx="7845698" cy="636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A </a:t>
            </a:r>
            <a:r>
              <a:rPr lang="fr-CA" sz="2800" dirty="0" err="1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word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that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describes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 a </a:t>
            </a:r>
            <a:r>
              <a:rPr lang="fr-CA" sz="2800" dirty="0" err="1" smtClean="0">
                <a:solidFill>
                  <a:srgbClr val="0000FF"/>
                </a:solidFill>
                <a:latin typeface="Georgia"/>
                <a:cs typeface="Georgia"/>
                <a:sym typeface="Wingdings"/>
              </a:rPr>
              <a:t>noun</a:t>
            </a:r>
            <a:endParaRPr lang="fr-CA" sz="2800" dirty="0" smtClean="0">
              <a:solidFill>
                <a:schemeClr val="tx1"/>
              </a:solidFill>
              <a:latin typeface="Georgia"/>
              <a:cs typeface="Georgia"/>
              <a:sym typeface="Wingding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375" y="1975003"/>
            <a:ext cx="7845698" cy="650218"/>
          </a:xfrm>
        </p:spPr>
        <p:txBody>
          <a:bodyPr>
            <a:normAutofit/>
          </a:bodyPr>
          <a:lstStyle/>
          <a:p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</a:rPr>
              <a:t>What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</a:rPr>
              <a:t>is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</a:rPr>
              <a:t> an adjective?</a:t>
            </a:r>
            <a:r>
              <a:rPr lang="fr-CA" sz="2800" dirty="0" smtClean="0">
                <a:latin typeface="Georgia"/>
                <a:cs typeface="Georgia"/>
              </a:rPr>
              <a:t> </a:t>
            </a:r>
            <a:endParaRPr lang="fr-CA" sz="2800" dirty="0" smtClean="0">
              <a:latin typeface="Georgia"/>
              <a:cs typeface="Georgia"/>
              <a:sym typeface="Wingding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Un </a:t>
            </a:r>
            <a:r>
              <a:rPr lang="en-US" dirty="0" err="1" smtClean="0">
                <a:solidFill>
                  <a:srgbClr val="FF6600"/>
                </a:solidFill>
                <a:latin typeface="Georgia"/>
                <a:cs typeface="Georgia"/>
              </a:rPr>
              <a:t>Adjectif</a:t>
            </a:r>
            <a:endParaRPr lang="en-US" dirty="0">
              <a:solidFill>
                <a:srgbClr val="FF6600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88274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Les </a:t>
            </a:r>
            <a:r>
              <a:rPr lang="en-US" dirty="0" err="1" smtClean="0">
                <a:solidFill>
                  <a:srgbClr val="FF0000"/>
                </a:solidFill>
                <a:latin typeface="Georgia"/>
                <a:cs typeface="Georgia"/>
              </a:rPr>
              <a:t>Comparatifs</a:t>
            </a:r>
            <a:r>
              <a:rPr lang="en-US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en-US" dirty="0" smtClean="0">
                <a:latin typeface="Georgia"/>
                <a:cs typeface="Georgia"/>
              </a:rPr>
              <a:t>des </a:t>
            </a:r>
            <a:r>
              <a:rPr lang="en-US" dirty="0" err="1" smtClean="0">
                <a:solidFill>
                  <a:srgbClr val="FF6600"/>
                </a:solidFill>
                <a:latin typeface="Georgia"/>
                <a:cs typeface="Georgia"/>
              </a:rPr>
              <a:t>adjectifs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6154" y="2299001"/>
            <a:ext cx="5824513" cy="692555"/>
          </a:xfrm>
        </p:spPr>
        <p:txBody>
          <a:bodyPr>
            <a:normAutofit/>
          </a:bodyPr>
          <a:lstStyle/>
          <a:p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more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</a:rPr>
              <a:t>than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plus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que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26154" y="3018668"/>
            <a:ext cx="5824513" cy="1398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A" sz="2800" dirty="0" smtClean="0">
              <a:latin typeface="Georgia"/>
              <a:cs typeface="Georgia"/>
              <a:sym typeface="Wingdings"/>
            </a:endParaRPr>
          </a:p>
          <a:p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less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than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moins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que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626154" y="5064779"/>
            <a:ext cx="5824513" cy="7772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as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as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aussi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que</a:t>
            </a:r>
            <a:endParaRPr lang="fr-CA" sz="2800" dirty="0" smtClean="0">
              <a:solidFill>
                <a:srgbClr val="69B102"/>
              </a:solidFill>
              <a:latin typeface="Georgia"/>
              <a:cs typeface="Georgia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545638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Les </a:t>
            </a:r>
            <a:r>
              <a:rPr lang="en-US" dirty="0" err="1" smtClean="0">
                <a:solidFill>
                  <a:srgbClr val="FF0000"/>
                </a:solidFill>
                <a:latin typeface="Georgia"/>
                <a:cs typeface="Georgia"/>
              </a:rPr>
              <a:t>Comparatifs</a:t>
            </a:r>
            <a:r>
              <a:rPr lang="en-US" dirty="0" smtClean="0">
                <a:solidFill>
                  <a:srgbClr val="FF0000"/>
                </a:solidFill>
                <a:latin typeface="Georgia"/>
                <a:cs typeface="Georgia"/>
              </a:rPr>
              <a:t> - MORE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20" y="2326111"/>
            <a:ext cx="7884736" cy="2824443"/>
          </a:xfrm>
        </p:spPr>
        <p:txBody>
          <a:bodyPr>
            <a:normAutofit/>
          </a:bodyPr>
          <a:lstStyle/>
          <a:p>
            <a:r>
              <a:rPr lang="fr-CA" sz="3000" dirty="0">
                <a:solidFill>
                  <a:srgbClr val="FF0000"/>
                </a:solidFill>
                <a:latin typeface="Georgia"/>
                <a:cs typeface="Georgia"/>
              </a:rPr>
              <a:t>m</a:t>
            </a:r>
            <a:r>
              <a:rPr lang="fr-CA" sz="3000" dirty="0" smtClean="0">
                <a:solidFill>
                  <a:srgbClr val="FF0000"/>
                </a:solidFill>
                <a:latin typeface="Georgia"/>
                <a:cs typeface="Georgia"/>
              </a:rPr>
              <a:t>ore </a:t>
            </a:r>
            <a:r>
              <a:rPr lang="fr-CA" sz="3000" dirty="0" smtClean="0">
                <a:solidFill>
                  <a:srgbClr val="FF6600"/>
                </a:solidFill>
                <a:latin typeface="Georgia"/>
                <a:cs typeface="Georgia"/>
              </a:rPr>
              <a:t>…</a:t>
            </a:r>
            <a:r>
              <a:rPr lang="fr-CA" sz="30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3000" dirty="0" err="1" smtClean="0">
                <a:solidFill>
                  <a:srgbClr val="FF0000"/>
                </a:solidFill>
                <a:latin typeface="Georgia"/>
                <a:cs typeface="Georgia"/>
              </a:rPr>
              <a:t>than</a:t>
            </a:r>
            <a:r>
              <a:rPr lang="fr-CA" sz="30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30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</a:t>
            </a:r>
            <a:r>
              <a:rPr lang="fr-CA" sz="30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plus </a:t>
            </a:r>
            <a:r>
              <a:rPr lang="fr-CA" sz="30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30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que</a:t>
            </a:r>
          </a:p>
          <a:p>
            <a:pPr marL="0" indent="0">
              <a:buNone/>
            </a:pPr>
            <a:endParaRPr lang="fr-CA" sz="3000" dirty="0" smtClean="0">
              <a:solidFill>
                <a:srgbClr val="FF0000"/>
              </a:solidFill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 smtClean="0">
                <a:latin typeface="Georgia"/>
                <a:cs typeface="Georgia"/>
                <a:sym typeface="Wingdings"/>
              </a:rPr>
              <a:t>New York est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plus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grand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que 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San Francisco</a:t>
            </a:r>
          </a:p>
          <a:p>
            <a:pPr lvl="1"/>
            <a:r>
              <a:rPr lang="fr-CA" sz="2800" dirty="0" smtClean="0">
                <a:latin typeface="Georgia"/>
                <a:cs typeface="Georgia"/>
                <a:sym typeface="Wingdings"/>
              </a:rPr>
              <a:t>New York </a:t>
            </a:r>
            <a:r>
              <a:rPr lang="fr-CA" sz="2800" dirty="0" err="1" smtClean="0">
                <a:latin typeface="Georgia"/>
                <a:cs typeface="Georgia"/>
                <a:sym typeface="Wingdings"/>
              </a:rPr>
              <a:t>is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big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ger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than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San Francisco</a:t>
            </a:r>
          </a:p>
        </p:txBody>
      </p:sp>
    </p:spTree>
    <p:extLst>
      <p:ext uri="{BB962C8B-B14F-4D97-AF65-F5344CB8AC3E}">
        <p14:creationId xmlns:p14="http://schemas.microsoft.com/office/powerpoint/2010/main" val="1031061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Les </a:t>
            </a:r>
            <a:r>
              <a:rPr lang="en-US" dirty="0" err="1" smtClean="0">
                <a:solidFill>
                  <a:srgbClr val="FF0000"/>
                </a:solidFill>
                <a:latin typeface="Georgia"/>
                <a:cs typeface="Georgia"/>
              </a:rPr>
              <a:t>Comparatifs</a:t>
            </a:r>
            <a:r>
              <a:rPr lang="en-US" dirty="0" smtClean="0">
                <a:solidFill>
                  <a:srgbClr val="FF0000"/>
                </a:solidFill>
                <a:latin typeface="Georgia"/>
                <a:cs typeface="Georgia"/>
              </a:rPr>
              <a:t> - LESS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20" y="2410778"/>
            <a:ext cx="7884736" cy="2937334"/>
          </a:xfrm>
        </p:spPr>
        <p:txBody>
          <a:bodyPr>
            <a:normAutofit/>
          </a:bodyPr>
          <a:lstStyle/>
          <a:p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</a:rPr>
              <a:t>less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</a:rPr>
              <a:t>than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moins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que</a:t>
            </a:r>
          </a:p>
          <a:p>
            <a:pPr marL="0" indent="0">
              <a:buNone/>
            </a:pPr>
            <a:endParaRPr lang="fr-CA" sz="2800" dirty="0" smtClean="0">
              <a:solidFill>
                <a:srgbClr val="FF0000"/>
              </a:solidFill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 smtClean="0">
                <a:latin typeface="Georgia"/>
                <a:cs typeface="Georgia"/>
                <a:sym typeface="Wingdings"/>
              </a:rPr>
              <a:t>Marc est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moins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riche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que </a:t>
            </a:r>
            <a:r>
              <a:rPr lang="fr-CA" sz="2800" dirty="0" err="1" smtClean="0">
                <a:latin typeface="Georgia"/>
                <a:cs typeface="Georgia"/>
                <a:sym typeface="Wingdings"/>
              </a:rPr>
              <a:t>Marigold</a:t>
            </a:r>
            <a:endParaRPr lang="fr-CA" sz="2800" dirty="0" smtClean="0"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 smtClean="0">
                <a:latin typeface="Georgia"/>
                <a:cs typeface="Georgia"/>
                <a:sym typeface="Wingdings"/>
              </a:rPr>
              <a:t>Marc </a:t>
            </a:r>
            <a:r>
              <a:rPr lang="fr-CA" sz="2800" dirty="0" err="1" smtClean="0">
                <a:latin typeface="Georgia"/>
                <a:cs typeface="Georgia"/>
                <a:sym typeface="Wingdings"/>
              </a:rPr>
              <a:t>is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less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rich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than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latin typeface="Georgia"/>
                <a:cs typeface="Georgia"/>
                <a:sym typeface="Wingdings"/>
              </a:rPr>
              <a:t>Marigold</a:t>
            </a:r>
            <a:endParaRPr lang="fr-CA" sz="2800" dirty="0" smtClean="0">
              <a:latin typeface="Georgia"/>
              <a:cs typeface="Georgia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753674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Les </a:t>
            </a:r>
            <a:r>
              <a:rPr lang="en-US" dirty="0" err="1" smtClean="0">
                <a:solidFill>
                  <a:srgbClr val="FF0000"/>
                </a:solidFill>
                <a:latin typeface="Georgia"/>
                <a:cs typeface="Georgia"/>
              </a:rPr>
              <a:t>Comparatifs</a:t>
            </a:r>
            <a:r>
              <a:rPr lang="en-US" dirty="0" smtClean="0">
                <a:solidFill>
                  <a:srgbClr val="FF0000"/>
                </a:solidFill>
                <a:latin typeface="Georgia"/>
                <a:cs typeface="Georgia"/>
              </a:rPr>
              <a:t> - AS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20" y="2509555"/>
            <a:ext cx="7884736" cy="2796222"/>
          </a:xfrm>
        </p:spPr>
        <p:txBody>
          <a:bodyPr>
            <a:normAutofit/>
          </a:bodyPr>
          <a:lstStyle/>
          <a:p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as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</a:rPr>
              <a:t> as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aussi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 que</a:t>
            </a:r>
          </a:p>
          <a:p>
            <a:pPr marL="0" indent="0">
              <a:buNone/>
            </a:pPr>
            <a:endParaRPr lang="fr-CA" sz="2800" dirty="0" smtClean="0">
              <a:solidFill>
                <a:srgbClr val="FF0000"/>
              </a:solidFill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 smtClean="0">
                <a:latin typeface="Georgia"/>
                <a:cs typeface="Georgia"/>
                <a:sym typeface="Wingdings"/>
              </a:rPr>
              <a:t>Beau est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aussi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célèbre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que 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Gertrude</a:t>
            </a:r>
          </a:p>
          <a:p>
            <a:pPr lvl="1"/>
            <a:r>
              <a:rPr lang="fr-CA" sz="2800" dirty="0" smtClean="0">
                <a:latin typeface="Georgia"/>
                <a:cs typeface="Georgia"/>
                <a:sym typeface="Wingdings"/>
              </a:rPr>
              <a:t>Beau </a:t>
            </a:r>
            <a:r>
              <a:rPr lang="fr-CA" sz="2800" dirty="0" err="1" smtClean="0">
                <a:latin typeface="Georgia"/>
                <a:cs typeface="Georgia"/>
                <a:sym typeface="Wingdings"/>
              </a:rPr>
              <a:t>is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as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famous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0000"/>
                </a:solidFill>
                <a:latin typeface="Georgia"/>
                <a:cs typeface="Georgia"/>
                <a:sym typeface="Wingdings"/>
              </a:rPr>
              <a:t>as </a:t>
            </a:r>
            <a:r>
              <a:rPr lang="fr-CA" sz="2800" dirty="0" smtClean="0">
                <a:latin typeface="Georgia"/>
                <a:cs typeface="Georgia"/>
                <a:sym typeface="Wingdings"/>
              </a:rPr>
              <a:t>Gertrude</a:t>
            </a:r>
          </a:p>
        </p:txBody>
      </p:sp>
    </p:spTree>
    <p:extLst>
      <p:ext uri="{BB962C8B-B14F-4D97-AF65-F5344CB8AC3E}">
        <p14:creationId xmlns:p14="http://schemas.microsoft.com/office/powerpoint/2010/main" val="2923070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/>
                <a:cs typeface="Georgia"/>
              </a:rPr>
              <a:t>Les </a:t>
            </a:r>
            <a:r>
              <a:rPr lang="en-US" dirty="0" err="1">
                <a:solidFill>
                  <a:srgbClr val="DA00DA"/>
                </a:solidFill>
                <a:latin typeface="Georgia"/>
                <a:cs typeface="Georgia"/>
              </a:rPr>
              <a:t>Superlatifs</a:t>
            </a:r>
            <a:r>
              <a:rPr lang="en-US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en-US" dirty="0">
                <a:latin typeface="Georgia"/>
                <a:cs typeface="Georgia"/>
              </a:rPr>
              <a:t>des </a:t>
            </a:r>
            <a:r>
              <a:rPr lang="en-US" dirty="0" err="1">
                <a:solidFill>
                  <a:srgbClr val="FF6600"/>
                </a:solidFill>
                <a:latin typeface="Georgia"/>
                <a:cs typeface="Georgia"/>
              </a:rPr>
              <a:t>adjectifs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554" y="2778777"/>
            <a:ext cx="6558290" cy="734889"/>
          </a:xfrm>
        </p:spPr>
        <p:txBody>
          <a:bodyPr>
            <a:normAutofit/>
          </a:bodyPr>
          <a:lstStyle/>
          <a:p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</a:rPr>
              <a:t>le/la/les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+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plus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the </a:t>
            </a:r>
            <a:r>
              <a:rPr lang="fr-CA" sz="2800" dirty="0" err="1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most</a:t>
            </a:r>
          </a:p>
          <a:p>
            <a:pPr marL="0" indent="0">
              <a:buNone/>
            </a:pPr>
            <a:endParaRPr lang="fr-CA" sz="2800" dirty="0" smtClean="0">
              <a:solidFill>
                <a:srgbClr val="69B102"/>
              </a:solidFill>
              <a:latin typeface="Georgia"/>
              <a:cs typeface="Georgia"/>
              <a:sym typeface="Wingding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24554" y="4244621"/>
            <a:ext cx="6558290" cy="680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</a:rPr>
              <a:t>le/la/les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+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moins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…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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the least</a:t>
            </a:r>
          </a:p>
          <a:p>
            <a:pPr marL="0" indent="0">
              <a:buFont typeface="Wingdings" pitchFamily="2" charset="2"/>
              <a:buNone/>
            </a:pPr>
            <a:endParaRPr lang="fr-CA" sz="2800" dirty="0" smtClean="0">
              <a:solidFill>
                <a:srgbClr val="69B102"/>
              </a:solidFill>
              <a:latin typeface="Georgia"/>
              <a:cs typeface="Georgia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4116246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Les </a:t>
            </a:r>
            <a:r>
              <a:rPr lang="en-US" dirty="0" err="1" smtClean="0">
                <a:solidFill>
                  <a:srgbClr val="DA00DA"/>
                </a:solidFill>
                <a:latin typeface="Georgia"/>
                <a:cs typeface="Georgia"/>
              </a:rPr>
              <a:t>Superlatifs</a:t>
            </a:r>
            <a:r>
              <a:rPr lang="en-US" dirty="0" smtClean="0">
                <a:solidFill>
                  <a:srgbClr val="DA00DA"/>
                </a:solidFill>
                <a:latin typeface="Georgia"/>
                <a:cs typeface="Georgia"/>
              </a:rPr>
              <a:t> - MOST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043" y="2538888"/>
            <a:ext cx="6868735" cy="2865667"/>
          </a:xfrm>
        </p:spPr>
        <p:txBody>
          <a:bodyPr>
            <a:normAutofit/>
          </a:bodyPr>
          <a:lstStyle/>
          <a:p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</a:rPr>
              <a:t>le/la/les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+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plus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+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adjectif</a:t>
            </a:r>
          </a:p>
          <a:p>
            <a:endParaRPr lang="fr-CA" sz="2800" dirty="0" smtClean="0">
              <a:solidFill>
                <a:srgbClr val="FF6600"/>
              </a:solidFill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>
                <a:latin typeface="Georgia"/>
                <a:cs typeface="Georgia"/>
              </a:rPr>
              <a:t>Cet animal est </a:t>
            </a:r>
            <a:r>
              <a:rPr lang="fr-CA" sz="2800" dirty="0">
                <a:solidFill>
                  <a:srgbClr val="DA00DA"/>
                </a:solidFill>
                <a:latin typeface="Georgia"/>
                <a:cs typeface="Georgia"/>
              </a:rPr>
              <a:t>le plus</a:t>
            </a:r>
            <a:r>
              <a:rPr lang="fr-CA" sz="2800" dirty="0">
                <a:latin typeface="Georgia"/>
                <a:cs typeface="Georgia"/>
              </a:rPr>
              <a:t> </a:t>
            </a:r>
            <a:r>
              <a:rPr lang="fr-CA" sz="2800" dirty="0">
                <a:solidFill>
                  <a:srgbClr val="FF6600"/>
                </a:solidFill>
                <a:latin typeface="Georgia"/>
                <a:cs typeface="Georgia"/>
              </a:rPr>
              <a:t>féroce</a:t>
            </a:r>
          </a:p>
          <a:p>
            <a:pPr lvl="1"/>
            <a:r>
              <a:rPr lang="fr-CA" sz="2800" dirty="0">
                <a:latin typeface="Georgia"/>
                <a:cs typeface="Georgia"/>
              </a:rPr>
              <a:t>This animal </a:t>
            </a:r>
            <a:r>
              <a:rPr lang="fr-CA" sz="2800" dirty="0" err="1">
                <a:latin typeface="Georgia"/>
                <a:cs typeface="Georgia"/>
              </a:rPr>
              <a:t>is</a:t>
            </a:r>
            <a:r>
              <a:rPr lang="fr-CA" sz="2800" dirty="0">
                <a:latin typeface="Georgia"/>
                <a:cs typeface="Georgia"/>
              </a:rPr>
              <a:t> </a:t>
            </a:r>
            <a:r>
              <a:rPr lang="fr-CA" sz="2800" dirty="0">
                <a:solidFill>
                  <a:srgbClr val="DA00DA"/>
                </a:solidFill>
                <a:latin typeface="Georgia"/>
                <a:cs typeface="Georgia"/>
              </a:rPr>
              <a:t>the </a:t>
            </a:r>
            <a:r>
              <a:rPr lang="fr-CA" sz="2800" dirty="0" err="1">
                <a:solidFill>
                  <a:srgbClr val="DA00DA"/>
                </a:solidFill>
                <a:latin typeface="Georgia"/>
                <a:cs typeface="Georgia"/>
              </a:rPr>
              <a:t>most</a:t>
            </a:r>
            <a:r>
              <a:rPr lang="fr-CA" sz="2800" dirty="0">
                <a:latin typeface="Georgia"/>
                <a:cs typeface="Georgia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</a:rPr>
              <a:t>ferocious</a:t>
            </a:r>
            <a:endParaRPr lang="fr-CA" sz="2800" dirty="0" smtClean="0">
              <a:solidFill>
                <a:srgbClr val="69B102"/>
              </a:solidFill>
              <a:latin typeface="Georgia"/>
              <a:cs typeface="Georgia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438990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Les </a:t>
            </a:r>
            <a:r>
              <a:rPr lang="en-US" dirty="0" err="1" smtClean="0">
                <a:solidFill>
                  <a:srgbClr val="DA00DA"/>
                </a:solidFill>
                <a:latin typeface="Georgia"/>
                <a:cs typeface="Georgia"/>
              </a:rPr>
              <a:t>Superlatifs</a:t>
            </a:r>
            <a:r>
              <a:rPr lang="en-US" dirty="0" smtClean="0">
                <a:solidFill>
                  <a:srgbClr val="DA00DA"/>
                </a:solidFill>
                <a:latin typeface="Georgia"/>
                <a:cs typeface="Georgia"/>
              </a:rPr>
              <a:t> - LEAST</a:t>
            </a:r>
            <a:endParaRPr lang="en-US" dirty="0">
              <a:solidFill>
                <a:srgbClr val="FF0000"/>
              </a:solidFill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487" y="2538889"/>
            <a:ext cx="6868735" cy="2823333"/>
          </a:xfrm>
        </p:spPr>
        <p:txBody>
          <a:bodyPr>
            <a:normAutofit/>
          </a:bodyPr>
          <a:lstStyle/>
          <a:p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le/la/les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 +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  <a:sym typeface="Wingdings"/>
              </a:rPr>
              <a:t>moins </a:t>
            </a:r>
            <a:r>
              <a:rPr lang="fr-CA" sz="2800" dirty="0" smtClean="0">
                <a:solidFill>
                  <a:srgbClr val="000000"/>
                </a:solidFill>
                <a:latin typeface="Georgia"/>
                <a:cs typeface="Georgia"/>
                <a:sym typeface="Wingdings"/>
              </a:rPr>
              <a:t>+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  <a:sym typeface="Wingdings"/>
              </a:rPr>
              <a:t>adjectif</a:t>
            </a:r>
          </a:p>
          <a:p>
            <a:endParaRPr lang="fr-CA" sz="2800" dirty="0" smtClean="0">
              <a:solidFill>
                <a:srgbClr val="FF6600"/>
              </a:solidFill>
              <a:latin typeface="Georgia"/>
              <a:cs typeface="Georgia"/>
              <a:sym typeface="Wingdings"/>
            </a:endParaRPr>
          </a:p>
          <a:p>
            <a:pPr lvl="1"/>
            <a:r>
              <a:rPr lang="fr-CA" sz="2800" dirty="0" smtClean="0">
                <a:latin typeface="Georgia"/>
                <a:cs typeface="Georgia"/>
              </a:rPr>
              <a:t>Ce serpent est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</a:rPr>
              <a:t>le moins</a:t>
            </a:r>
            <a:r>
              <a:rPr lang="fr-CA" sz="2800" dirty="0" smtClean="0">
                <a:latin typeface="Georgia"/>
                <a:cs typeface="Georgia"/>
              </a:rPr>
              <a:t> </a:t>
            </a:r>
            <a:r>
              <a:rPr lang="fr-CA" sz="2800" dirty="0" smtClean="0">
                <a:solidFill>
                  <a:srgbClr val="FF6600"/>
                </a:solidFill>
                <a:latin typeface="Georgia"/>
                <a:cs typeface="Georgia"/>
              </a:rPr>
              <a:t>venimeux</a:t>
            </a:r>
            <a:endParaRPr lang="fr-CA" sz="2800" dirty="0" smtClean="0">
              <a:solidFill>
                <a:schemeClr val="tx1"/>
              </a:solidFill>
              <a:latin typeface="Georgia"/>
              <a:cs typeface="Georgia"/>
            </a:endParaRPr>
          </a:p>
          <a:p>
            <a:pPr lvl="1"/>
            <a:r>
              <a:rPr lang="fr-CA" sz="2800" dirty="0" smtClean="0">
                <a:latin typeface="Georgia"/>
                <a:cs typeface="Georgia"/>
              </a:rPr>
              <a:t>This </a:t>
            </a:r>
            <a:r>
              <a:rPr lang="fr-CA" sz="2800" dirty="0" err="1" smtClean="0">
                <a:latin typeface="Georgia"/>
                <a:cs typeface="Georgia"/>
              </a:rPr>
              <a:t>snake</a:t>
            </a:r>
            <a:r>
              <a:rPr lang="fr-CA" sz="2800" dirty="0" smtClean="0">
                <a:latin typeface="Georgia"/>
                <a:cs typeface="Georgia"/>
              </a:rPr>
              <a:t> </a:t>
            </a:r>
            <a:r>
              <a:rPr lang="fr-CA" sz="2800" dirty="0" err="1" smtClean="0">
                <a:latin typeface="Georgia"/>
                <a:cs typeface="Georgia"/>
              </a:rPr>
              <a:t>is</a:t>
            </a:r>
            <a:r>
              <a:rPr lang="fr-CA" sz="2800" dirty="0" smtClean="0">
                <a:latin typeface="Georgia"/>
                <a:cs typeface="Georgia"/>
              </a:rPr>
              <a:t> </a:t>
            </a:r>
            <a:r>
              <a:rPr lang="fr-CA" sz="2800" dirty="0" smtClean="0">
                <a:solidFill>
                  <a:srgbClr val="DA00DA"/>
                </a:solidFill>
                <a:latin typeface="Georgia"/>
                <a:cs typeface="Georgia"/>
              </a:rPr>
              <a:t>the least</a:t>
            </a:r>
            <a:r>
              <a:rPr lang="fr-CA" sz="2800" dirty="0" smtClean="0">
                <a:latin typeface="Georgia"/>
                <a:cs typeface="Georgia"/>
              </a:rPr>
              <a:t> </a:t>
            </a:r>
            <a:r>
              <a:rPr lang="fr-CA" sz="2800" dirty="0" err="1" smtClean="0">
                <a:solidFill>
                  <a:srgbClr val="FF6600"/>
                </a:solidFill>
                <a:latin typeface="Georgia"/>
                <a:cs typeface="Georgia"/>
              </a:rPr>
              <a:t>venimous</a:t>
            </a:r>
            <a:endParaRPr lang="fr-CA" sz="2800" dirty="0" smtClean="0">
              <a:solidFill>
                <a:srgbClr val="FF6600"/>
              </a:solidFill>
              <a:latin typeface="Georgia"/>
              <a:cs typeface="Georgia"/>
            </a:endParaRPr>
          </a:p>
          <a:p>
            <a:endParaRPr lang="fr-CA" sz="2800" dirty="0" smtClean="0">
              <a:solidFill>
                <a:srgbClr val="69B102"/>
              </a:solidFill>
              <a:latin typeface="Georgia"/>
              <a:cs typeface="Georgia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3944283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ectrum">
  <a:themeElements>
    <a:clrScheme name="Spectrum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Spectrum.thmx</Template>
  <TotalTime>737</TotalTime>
  <Words>204</Words>
  <Application>Microsoft Macintosh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Spectrum</vt:lpstr>
      <vt:lpstr>Comparatifs/Superlatifs</vt:lpstr>
      <vt:lpstr>Un Adjectif</vt:lpstr>
      <vt:lpstr>Les Comparatifs des adjectifs</vt:lpstr>
      <vt:lpstr>Les Comparatifs - MORE</vt:lpstr>
      <vt:lpstr>Les Comparatifs - LESS</vt:lpstr>
      <vt:lpstr>Les Comparatifs - AS</vt:lpstr>
      <vt:lpstr>Les Superlatifs des adjectifs</vt:lpstr>
      <vt:lpstr>Les Superlatifs - MOST</vt:lpstr>
      <vt:lpstr>Les Superlatifs - LEAST</vt:lpstr>
    </vt:vector>
  </TitlesOfParts>
  <Company>Toronto Prep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Superlatifs/Comparatifs</dc:title>
  <dc:creator>John Forbes</dc:creator>
  <cp:lastModifiedBy>Kristen Valente</cp:lastModifiedBy>
  <cp:revision>20</cp:revision>
  <cp:lastPrinted>2015-11-30T13:37:15Z</cp:lastPrinted>
  <dcterms:created xsi:type="dcterms:W3CDTF">2014-11-10T14:34:42Z</dcterms:created>
  <dcterms:modified xsi:type="dcterms:W3CDTF">2015-11-30T19:33:45Z</dcterms:modified>
</cp:coreProperties>
</file>